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0" r:id="rId4"/>
    <p:sldId id="261" r:id="rId5"/>
    <p:sldId id="257" r:id="rId6"/>
    <p:sldId id="258" r:id="rId7"/>
    <p:sldId id="263" r:id="rId8"/>
    <p:sldId id="262" r:id="rId9"/>
  </p:sldIdLst>
  <p:sldSz cx="12192000" cy="6858000"/>
  <p:notesSz cx="7103745" cy="1023429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 b="1"/>
              <a:t>Scanning the Landscape: Media Coverage of the </a:t>
            </a:r>
            <a:r>
              <a:rPr lang="en-US" b="1">
                <a:solidFill>
                  <a:srgbClr val="FF0000"/>
                </a:solidFill>
              </a:rPr>
              <a:t>Env't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en-US"/>
              <a:t> </a:t>
            </a:r>
            <a:r>
              <a:rPr lang="en-US" sz="3200" i="1"/>
              <a:t>PPI Seminar Workshop on Environmental Reporting</a:t>
            </a:r>
            <a:endParaRPr lang="en-US" sz="3200" i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4225" y="229235"/>
            <a:ext cx="9144000" cy="1149985"/>
          </a:xfrm>
        </p:spPr>
        <p:txBody>
          <a:bodyPr/>
          <a:p>
            <a:pPr algn="l"/>
            <a:r>
              <a:rPr lang="en-US" b="1" u="sng"/>
              <a:t>My work environment</a:t>
            </a:r>
            <a:endParaRPr lang="en-US" b="1" u="sng">
              <a:solidFill>
                <a:srgbClr val="FF0000"/>
              </a:solidFill>
            </a:endParaRPr>
          </a:p>
        </p:txBody>
      </p:sp>
      <p:pic>
        <p:nvPicPr>
          <p:cNvPr id="5" name="Picture 4" descr="zamboanga peninsula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81555" y="1650365"/>
            <a:ext cx="7628890" cy="44780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57325"/>
            <a:ext cx="10515600" cy="1325563"/>
          </a:xfrm>
        </p:spPr>
        <p:txBody>
          <a:bodyPr>
            <a:normAutofit fontScale="90000"/>
          </a:bodyPr>
          <a:p>
            <a:r>
              <a:rPr lang="en-US" b="1"/>
              <a:t>Major observations about environmental</a:t>
            </a:r>
            <a:r>
              <a:rPr lang="en-US" b="1" u="sng"/>
              <a:t> reporting practice in the local/regional media</a:t>
            </a:r>
            <a:endParaRPr lang="en-US" b="1" u="sn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07590"/>
            <a:ext cx="10515600" cy="3869690"/>
          </a:xfrm>
        </p:spPr>
        <p:txBody>
          <a:bodyPr/>
          <a:p>
            <a:pPr marL="0" indent="0">
              <a:buNone/>
            </a:pPr>
            <a:endParaRPr lang="en-US" b="1">
              <a:solidFill>
                <a:srgbClr val="FF0000"/>
              </a:solidFill>
            </a:endParaRPr>
          </a:p>
          <a:p>
            <a:endParaRPr lang="en-US"/>
          </a:p>
          <a:p>
            <a:r>
              <a:rPr lang="en-US"/>
              <a:t>event-focused (destruction, protests)</a:t>
            </a:r>
            <a:endParaRPr lang="en-US"/>
          </a:p>
          <a:p>
            <a:r>
              <a:rPr lang="en-US"/>
              <a:t>lack of contextualizing</a:t>
            </a:r>
            <a:endParaRPr lang="en-US"/>
          </a:p>
          <a:p>
            <a:r>
              <a:rPr lang="en-US"/>
              <a:t>need to have more depth; identifying gaps and pointing out policy, regulatory implications</a:t>
            </a:r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" name="Text Box 3"/>
          <p:cNvSpPr txBox="1"/>
          <p:nvPr/>
        </p:nvSpPr>
        <p:spPr>
          <a:xfrm>
            <a:off x="838200" y="610870"/>
            <a:ext cx="1039114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sz="2800" b="1">
                <a:solidFill>
                  <a:srgbClr val="FF0000"/>
                </a:solidFill>
                <a:sym typeface="+mn-ea"/>
              </a:rPr>
              <a:t>(Centrality of local context for nuanced appreciation of macro trends)</a:t>
            </a:r>
            <a:endParaRPr lang="en-US" sz="2800" b="1">
              <a:solidFill>
                <a:srgbClr val="FF0000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" name="Content Placeholder 9" descr="mt-pinukis-water-catchment-4-728[1]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3335" y="-37465"/>
            <a:ext cx="12228195" cy="69195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b="1"/>
              <a:t>Exploring Relationships: (Ridge-to-reef frame)</a:t>
            </a:r>
            <a:endParaRPr lang="en-US" b="1"/>
          </a:p>
        </p:txBody>
      </p:sp>
      <p:sp>
        <p:nvSpPr>
          <p:cNvPr id="6" name="Text Box 5"/>
          <p:cNvSpPr txBox="1"/>
          <p:nvPr/>
        </p:nvSpPr>
        <p:spPr>
          <a:xfrm>
            <a:off x="641985" y="2192020"/>
            <a:ext cx="385381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4000" b="1">
                <a:solidFill>
                  <a:srgbClr val="FF0000"/>
                </a:solidFill>
              </a:rPr>
              <a:t>Upstream</a:t>
            </a:r>
            <a:endParaRPr lang="en-US" sz="4000" b="1">
              <a:solidFill>
                <a:srgbClr val="FF0000"/>
              </a:solidFill>
            </a:endParaRPr>
          </a:p>
        </p:txBody>
      </p:sp>
      <p:cxnSp>
        <p:nvCxnSpPr>
          <p:cNvPr id="7" name="Curved Connector 6"/>
          <p:cNvCxnSpPr/>
          <p:nvPr/>
        </p:nvCxnSpPr>
        <p:spPr>
          <a:xfrm>
            <a:off x="3039745" y="2566670"/>
            <a:ext cx="4810760" cy="2616835"/>
          </a:xfrm>
          <a:prstGeom prst="curvedConnector3">
            <a:avLst>
              <a:gd name="adj1" fmla="val 5001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Box 7"/>
          <p:cNvSpPr txBox="1"/>
          <p:nvPr/>
        </p:nvSpPr>
        <p:spPr>
          <a:xfrm>
            <a:off x="7960995" y="4779645"/>
            <a:ext cx="292354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4000" b="1">
                <a:solidFill>
                  <a:srgbClr val="FF0000"/>
                </a:solidFill>
              </a:rPr>
              <a:t>Downstream</a:t>
            </a:r>
            <a:endParaRPr lang="en-US" sz="4000" b="1">
              <a:solidFill>
                <a:srgbClr val="FF0000"/>
              </a:solidFill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5549265" y="2712720"/>
            <a:ext cx="292354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4000" b="1">
                <a:solidFill>
                  <a:srgbClr val="FF0000"/>
                </a:solidFill>
              </a:rPr>
              <a:t>Midstream</a:t>
            </a:r>
            <a:endParaRPr lang="en-US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b="1"/>
              <a:t>Exploring Relationships: (Ridge-to-reef frame)</a:t>
            </a:r>
            <a:endParaRPr lang="en-US" b="1"/>
          </a:p>
        </p:txBody>
      </p:sp>
      <p:sp>
        <p:nvSpPr>
          <p:cNvPr id="6" name="Text Box 5"/>
          <p:cNvSpPr txBox="1"/>
          <p:nvPr/>
        </p:nvSpPr>
        <p:spPr>
          <a:xfrm>
            <a:off x="641985" y="2192020"/>
            <a:ext cx="385381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4000"/>
              <a:t>DEFORESTATION</a:t>
            </a:r>
            <a:endParaRPr lang="en-US" sz="4000"/>
          </a:p>
        </p:txBody>
      </p:sp>
      <p:sp>
        <p:nvSpPr>
          <p:cNvPr id="8" name="Text Box 7"/>
          <p:cNvSpPr txBox="1"/>
          <p:nvPr/>
        </p:nvSpPr>
        <p:spPr>
          <a:xfrm>
            <a:off x="7098665" y="4137025"/>
            <a:ext cx="434911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4000"/>
              <a:t>URBAN FLOODING</a:t>
            </a:r>
            <a:endParaRPr lang="en-US" sz="4000"/>
          </a:p>
        </p:txBody>
      </p:sp>
      <p:cxnSp>
        <p:nvCxnSpPr>
          <p:cNvPr id="3" name="Curved Connector 2"/>
          <p:cNvCxnSpPr/>
          <p:nvPr/>
        </p:nvCxnSpPr>
        <p:spPr>
          <a:xfrm>
            <a:off x="4246245" y="2519680"/>
            <a:ext cx="2726690" cy="2052955"/>
          </a:xfrm>
          <a:prstGeom prst="curvedConnector3">
            <a:avLst>
              <a:gd name="adj1" fmla="val 50023"/>
            </a:avLst>
          </a:prstGeom>
          <a:ln w="317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b="1"/>
              <a:t>The case of mining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18665"/>
            <a:ext cx="10515600" cy="4158615"/>
          </a:xfrm>
        </p:spPr>
        <p:txBody>
          <a:bodyPr/>
          <a:p>
            <a:r>
              <a:rPr lang="en-US"/>
              <a:t>confined to the question of whether “to extract or not to extract”</a:t>
            </a:r>
            <a:endParaRPr lang="en-US"/>
          </a:p>
          <a:p>
            <a:r>
              <a:rPr lang="en-US"/>
              <a:t>but the issue is not that simple</a:t>
            </a:r>
            <a:endParaRPr lang="en-US"/>
          </a:p>
          <a:p>
            <a:endParaRPr lang="en-US"/>
          </a:p>
          <a:p>
            <a:r>
              <a:rPr lang="en-US"/>
              <a:t>The case of Sarangani</a:t>
            </a:r>
            <a:endParaRPr lang="en-US"/>
          </a:p>
          <a:p>
            <a:r>
              <a:rPr lang="en-US"/>
              <a:t>The case of Zamboanga Sibugay</a:t>
            </a:r>
            <a:endParaRPr lang="en-US"/>
          </a:p>
          <a:p>
            <a:r>
              <a:rPr lang="en-US"/>
              <a:t>The case of Bayog in Zamboanga del Sur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 b="1"/>
              <a:t>Taking abreast of in-depth trends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Communities</a:t>
            </a:r>
            <a:endParaRPr lang="en-US"/>
          </a:p>
          <a:p>
            <a:r>
              <a:rPr lang="en-US"/>
              <a:t>NGOs/advocates</a:t>
            </a:r>
            <a:endParaRPr lang="en-US"/>
          </a:p>
          <a:p>
            <a:r>
              <a:rPr lang="en-US"/>
              <a:t>Govt agencies and bodies</a:t>
            </a:r>
            <a:endParaRPr lang="en-US"/>
          </a:p>
          <a:p>
            <a:r>
              <a:rPr lang="en-US"/>
              <a:t>Academic institutions</a:t>
            </a:r>
            <a:endParaRPr lang="en-US"/>
          </a:p>
          <a:p>
            <a:r>
              <a:rPr lang="en-US"/>
              <a:t>Personal study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891</Words>
  <Application>WPS Presentation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Arial</vt:lpstr>
      <vt:lpstr>SimSun</vt:lpstr>
      <vt:lpstr>Wingdings</vt:lpstr>
      <vt:lpstr>Calibri Light</vt:lpstr>
      <vt:lpstr>Calibri</vt:lpstr>
      <vt:lpstr>Microsoft YaHei</vt:lpstr>
      <vt:lpstr>Office Theme</vt:lpstr>
      <vt:lpstr>PowerPoint 演示文稿</vt:lpstr>
      <vt:lpstr>Scanning the Landscape: Media Coverage of the Env't</vt:lpstr>
      <vt:lpstr>PowerPoint 演示文稿</vt:lpstr>
      <vt:lpstr>PowerPoint 演示文稿</vt:lpstr>
      <vt:lpstr>Exploring Relationships: (Ridge-to-reef frame)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Scanning the Landscape: Media Coverage of the Env't</dc:title>
  <dc:creator>User PC</dc:creator>
  <cp:lastModifiedBy>User PC</cp:lastModifiedBy>
  <cp:revision>1</cp:revision>
  <dcterms:created xsi:type="dcterms:W3CDTF">2017-01-31T08:11:14Z</dcterms:created>
  <dcterms:modified xsi:type="dcterms:W3CDTF">2017-01-31T08:11:14Z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1033-10.2.0.5820</vt:lpwstr>
  </property>
</Properties>
</file>